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9" r:id="rId4"/>
    <p:sldId id="257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180" d="100"/>
          <a:sy n="180" d="100"/>
        </p:scale>
        <p:origin x="-28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99B478-C69F-44B2-8C7D-C47521AEE7E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E7565-B54C-437C-A66A-52028DBCCEB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Bootstrap Aggregating (Bagging)</a:t>
          </a:r>
          <a:r>
            <a:rPr lang="en-US" b="0" i="0"/>
            <a:t>: Random Forest starts by selecting random samples of the data for each tree via bootstrap (sampling with replacement). This process ensures that each tree is trained on a slightly different dataset.</a:t>
          </a:r>
          <a:endParaRPr lang="en-US"/>
        </a:p>
      </dgm:t>
    </dgm:pt>
    <dgm:pt modelId="{D5AFF183-53E4-48B3-BF51-E24072B7B4F3}" type="parTrans" cxnId="{D65BFF74-9D61-44D6-9FAC-6070B22EF0E4}">
      <dgm:prSet/>
      <dgm:spPr/>
      <dgm:t>
        <a:bodyPr/>
        <a:lstStyle/>
        <a:p>
          <a:endParaRPr lang="en-US"/>
        </a:p>
      </dgm:t>
    </dgm:pt>
    <dgm:pt modelId="{88362D4F-A0C8-446C-9A7A-ECBF3BDE2390}" type="sibTrans" cxnId="{D65BFF74-9D61-44D6-9FAC-6070B22EF0E4}">
      <dgm:prSet/>
      <dgm:spPr/>
      <dgm:t>
        <a:bodyPr/>
        <a:lstStyle/>
        <a:p>
          <a:endParaRPr lang="en-US"/>
        </a:p>
      </dgm:t>
    </dgm:pt>
    <dgm:pt modelId="{76077229-1216-4EC8-9D09-AB679DCBE7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Random Feature Selection</a:t>
          </a:r>
          <a:r>
            <a:rPr lang="en-US" b="0" i="0"/>
            <a:t>: When building each tree, Random Forest randomly selects a subset of the features at each split instead of using the most significant feature. This randomness helps in making the trees less correlated and reduces overfitting.</a:t>
          </a:r>
          <a:endParaRPr lang="en-US"/>
        </a:p>
      </dgm:t>
    </dgm:pt>
    <dgm:pt modelId="{4DB34A14-8E0C-4657-A981-3781FDE52995}" type="parTrans" cxnId="{EADCB3E8-E3B7-4B62-B4E1-1B0E646B19EF}">
      <dgm:prSet/>
      <dgm:spPr/>
      <dgm:t>
        <a:bodyPr/>
        <a:lstStyle/>
        <a:p>
          <a:endParaRPr lang="en-US"/>
        </a:p>
      </dgm:t>
    </dgm:pt>
    <dgm:pt modelId="{7F82AF44-04B8-441E-BBBE-2C179480F605}" type="sibTrans" cxnId="{EADCB3E8-E3B7-4B62-B4E1-1B0E646B19EF}">
      <dgm:prSet/>
      <dgm:spPr/>
      <dgm:t>
        <a:bodyPr/>
        <a:lstStyle/>
        <a:p>
          <a:endParaRPr lang="en-US"/>
        </a:p>
      </dgm:t>
    </dgm:pt>
    <dgm:pt modelId="{C4C5F9FC-4928-47F8-B8E9-84506239F1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Building Trees</a:t>
          </a:r>
          <a:r>
            <a:rPr lang="en-US" b="0" i="0"/>
            <a:t>: Each tree in the forest is built to the largest extent possible (fully grown and unpruned), which allows the algorithm to capture complex patterns in the data.</a:t>
          </a:r>
          <a:endParaRPr lang="en-US"/>
        </a:p>
      </dgm:t>
    </dgm:pt>
    <dgm:pt modelId="{3CC830AF-5242-4BAB-82CB-A125FCE3D0DF}" type="parTrans" cxnId="{EA278889-6FE1-4AC0-B93D-B0443350B1B4}">
      <dgm:prSet/>
      <dgm:spPr/>
      <dgm:t>
        <a:bodyPr/>
        <a:lstStyle/>
        <a:p>
          <a:endParaRPr lang="en-US"/>
        </a:p>
      </dgm:t>
    </dgm:pt>
    <dgm:pt modelId="{2AFB5DE0-B801-412C-925D-993CEBA3E1DB}" type="sibTrans" cxnId="{EA278889-6FE1-4AC0-B93D-B0443350B1B4}">
      <dgm:prSet/>
      <dgm:spPr/>
      <dgm:t>
        <a:bodyPr/>
        <a:lstStyle/>
        <a:p>
          <a:endParaRPr lang="en-US"/>
        </a:p>
      </dgm:t>
    </dgm:pt>
    <dgm:pt modelId="{AC0660BE-7541-4790-8276-6130FF0C3D8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Prediction</a:t>
          </a:r>
          <a:r>
            <a:rPr lang="en-US" b="0" i="0"/>
            <a:t>:</a:t>
          </a:r>
          <a:endParaRPr lang="en-US"/>
        </a:p>
      </dgm:t>
    </dgm:pt>
    <dgm:pt modelId="{A78DC5B4-AA7F-47BA-BC84-E27E412AAAFF}" type="parTrans" cxnId="{CA1CFEE1-EE48-46B1-8787-2698018ACB09}">
      <dgm:prSet/>
      <dgm:spPr/>
      <dgm:t>
        <a:bodyPr/>
        <a:lstStyle/>
        <a:p>
          <a:endParaRPr lang="en-US"/>
        </a:p>
      </dgm:t>
    </dgm:pt>
    <dgm:pt modelId="{E2AE9AC2-74C2-4AD3-8EB5-56555D14F490}" type="sibTrans" cxnId="{CA1CFEE1-EE48-46B1-8787-2698018ACB09}">
      <dgm:prSet/>
      <dgm:spPr/>
      <dgm:t>
        <a:bodyPr/>
        <a:lstStyle/>
        <a:p>
          <a:endParaRPr lang="en-US"/>
        </a:p>
      </dgm:t>
    </dgm:pt>
    <dgm:pt modelId="{23671DA5-849D-41DA-AF0E-9FF107A6E8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For </a:t>
          </a:r>
          <a:r>
            <a:rPr lang="en-US" b="1" i="0"/>
            <a:t>classification</a:t>
          </a:r>
          <a:r>
            <a:rPr lang="en-US" b="0" i="0"/>
            <a:t>, the output is the mode of the classes predicted by individual trees.</a:t>
          </a:r>
          <a:endParaRPr lang="en-US"/>
        </a:p>
      </dgm:t>
    </dgm:pt>
    <dgm:pt modelId="{AF5B5642-051B-43F2-9364-AB4B4E9C6CC1}" type="parTrans" cxnId="{F1BC1FD0-5F8D-4AB2-A562-024A9B406202}">
      <dgm:prSet/>
      <dgm:spPr/>
      <dgm:t>
        <a:bodyPr/>
        <a:lstStyle/>
        <a:p>
          <a:endParaRPr lang="en-US"/>
        </a:p>
      </dgm:t>
    </dgm:pt>
    <dgm:pt modelId="{A3321E40-B021-4BF6-B20A-87960FF91F16}" type="sibTrans" cxnId="{F1BC1FD0-5F8D-4AB2-A562-024A9B406202}">
      <dgm:prSet/>
      <dgm:spPr/>
      <dgm:t>
        <a:bodyPr/>
        <a:lstStyle/>
        <a:p>
          <a:endParaRPr lang="en-US"/>
        </a:p>
      </dgm:t>
    </dgm:pt>
    <dgm:pt modelId="{75025A78-33A4-4F0E-9858-6E2B2EF981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For </a:t>
          </a:r>
          <a:r>
            <a:rPr lang="en-US" b="1" i="0"/>
            <a:t>regression</a:t>
          </a:r>
          <a:r>
            <a:rPr lang="en-US" b="0" i="0"/>
            <a:t>, it is the average prediction of the trees.</a:t>
          </a:r>
          <a:endParaRPr lang="en-US"/>
        </a:p>
      </dgm:t>
    </dgm:pt>
    <dgm:pt modelId="{57B74017-13FF-41B7-AC63-3447C1CAEE7E}" type="parTrans" cxnId="{DD3E168E-7091-4871-BD29-0B14CB42D723}">
      <dgm:prSet/>
      <dgm:spPr/>
      <dgm:t>
        <a:bodyPr/>
        <a:lstStyle/>
        <a:p>
          <a:endParaRPr lang="en-US"/>
        </a:p>
      </dgm:t>
    </dgm:pt>
    <dgm:pt modelId="{88BEF774-92F5-4994-A000-43F495028824}" type="sibTrans" cxnId="{DD3E168E-7091-4871-BD29-0B14CB42D723}">
      <dgm:prSet/>
      <dgm:spPr/>
      <dgm:t>
        <a:bodyPr/>
        <a:lstStyle/>
        <a:p>
          <a:endParaRPr lang="en-US"/>
        </a:p>
      </dgm:t>
    </dgm:pt>
    <dgm:pt modelId="{3B3C0644-8CEC-49C8-8CA3-D0861143E324}" type="pres">
      <dgm:prSet presAssocID="{1399B478-C69F-44B2-8C7D-C47521AEE7EF}" presName="root" presStyleCnt="0">
        <dgm:presLayoutVars>
          <dgm:dir/>
          <dgm:resizeHandles val="exact"/>
        </dgm:presLayoutVars>
      </dgm:prSet>
      <dgm:spPr/>
    </dgm:pt>
    <dgm:pt modelId="{F2B16B83-5CD5-4530-8EF2-61485AAED976}" type="pres">
      <dgm:prSet presAssocID="{8ABE7565-B54C-437C-A66A-52028DBCCEB2}" presName="compNode" presStyleCnt="0"/>
      <dgm:spPr/>
    </dgm:pt>
    <dgm:pt modelId="{06D1E8D4-6CDE-4ACA-B949-E83CBB3EE7EA}" type="pres">
      <dgm:prSet presAssocID="{8ABE7565-B54C-437C-A66A-52028DBCCE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7CBF7140-F398-4465-92D9-D0C0696ECB9D}" type="pres">
      <dgm:prSet presAssocID="{8ABE7565-B54C-437C-A66A-52028DBCCEB2}" presName="iconSpace" presStyleCnt="0"/>
      <dgm:spPr/>
    </dgm:pt>
    <dgm:pt modelId="{00962F5F-7D52-419C-96B4-FEADA1D2F5F6}" type="pres">
      <dgm:prSet presAssocID="{8ABE7565-B54C-437C-A66A-52028DBCCEB2}" presName="parTx" presStyleLbl="revTx" presStyleIdx="0" presStyleCnt="8">
        <dgm:presLayoutVars>
          <dgm:chMax val="0"/>
          <dgm:chPref val="0"/>
        </dgm:presLayoutVars>
      </dgm:prSet>
      <dgm:spPr/>
    </dgm:pt>
    <dgm:pt modelId="{EB7AC152-0BEF-4320-B8BB-CA80288617DB}" type="pres">
      <dgm:prSet presAssocID="{8ABE7565-B54C-437C-A66A-52028DBCCEB2}" presName="txSpace" presStyleCnt="0"/>
      <dgm:spPr/>
    </dgm:pt>
    <dgm:pt modelId="{5E809CC9-184D-48AA-AC53-F79AF5756D05}" type="pres">
      <dgm:prSet presAssocID="{8ABE7565-B54C-437C-A66A-52028DBCCEB2}" presName="desTx" presStyleLbl="revTx" presStyleIdx="1" presStyleCnt="8">
        <dgm:presLayoutVars/>
      </dgm:prSet>
      <dgm:spPr/>
    </dgm:pt>
    <dgm:pt modelId="{50195C15-5521-4FDA-A4AF-F07D423B5FC8}" type="pres">
      <dgm:prSet presAssocID="{88362D4F-A0C8-446C-9A7A-ECBF3BDE2390}" presName="sibTrans" presStyleCnt="0"/>
      <dgm:spPr/>
    </dgm:pt>
    <dgm:pt modelId="{A8415105-504A-4665-9175-B8086B7A49EC}" type="pres">
      <dgm:prSet presAssocID="{76077229-1216-4EC8-9D09-AB679DCBE7F2}" presName="compNode" presStyleCnt="0"/>
      <dgm:spPr/>
    </dgm:pt>
    <dgm:pt modelId="{37225622-7F72-4290-8B52-8D8BD1487F1C}" type="pres">
      <dgm:prSet presAssocID="{76077229-1216-4EC8-9D09-AB679DCBE7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EF6A3CD-66AE-4833-B597-A08BE8BAC0C4}" type="pres">
      <dgm:prSet presAssocID="{76077229-1216-4EC8-9D09-AB679DCBE7F2}" presName="iconSpace" presStyleCnt="0"/>
      <dgm:spPr/>
    </dgm:pt>
    <dgm:pt modelId="{C1CC34C2-820B-41C4-A882-3A0140F24B5B}" type="pres">
      <dgm:prSet presAssocID="{76077229-1216-4EC8-9D09-AB679DCBE7F2}" presName="parTx" presStyleLbl="revTx" presStyleIdx="2" presStyleCnt="8">
        <dgm:presLayoutVars>
          <dgm:chMax val="0"/>
          <dgm:chPref val="0"/>
        </dgm:presLayoutVars>
      </dgm:prSet>
      <dgm:spPr/>
    </dgm:pt>
    <dgm:pt modelId="{76441063-2267-4F27-AA94-F3697D3BEA3E}" type="pres">
      <dgm:prSet presAssocID="{76077229-1216-4EC8-9D09-AB679DCBE7F2}" presName="txSpace" presStyleCnt="0"/>
      <dgm:spPr/>
    </dgm:pt>
    <dgm:pt modelId="{91393BEA-2BC3-4336-957E-133E773577BB}" type="pres">
      <dgm:prSet presAssocID="{76077229-1216-4EC8-9D09-AB679DCBE7F2}" presName="desTx" presStyleLbl="revTx" presStyleIdx="3" presStyleCnt="8">
        <dgm:presLayoutVars/>
      </dgm:prSet>
      <dgm:spPr/>
    </dgm:pt>
    <dgm:pt modelId="{5AA27247-528D-4594-BC86-C5BEB358B31B}" type="pres">
      <dgm:prSet presAssocID="{7F82AF44-04B8-441E-BBBE-2C179480F605}" presName="sibTrans" presStyleCnt="0"/>
      <dgm:spPr/>
    </dgm:pt>
    <dgm:pt modelId="{8F55EDA0-F0CB-49D4-BC05-EAF78439C7F5}" type="pres">
      <dgm:prSet presAssocID="{C4C5F9FC-4928-47F8-B8E9-84506239F117}" presName="compNode" presStyleCnt="0"/>
      <dgm:spPr/>
    </dgm:pt>
    <dgm:pt modelId="{A113880D-395B-445F-9754-E74433AC9F90}" type="pres">
      <dgm:prSet presAssocID="{C4C5F9FC-4928-47F8-B8E9-84506239F1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0F0DCB9E-A5EA-428B-A6C8-A3372EC1ED1B}" type="pres">
      <dgm:prSet presAssocID="{C4C5F9FC-4928-47F8-B8E9-84506239F117}" presName="iconSpace" presStyleCnt="0"/>
      <dgm:spPr/>
    </dgm:pt>
    <dgm:pt modelId="{E529467A-5F50-4005-A7B4-601592EC043C}" type="pres">
      <dgm:prSet presAssocID="{C4C5F9FC-4928-47F8-B8E9-84506239F117}" presName="parTx" presStyleLbl="revTx" presStyleIdx="4" presStyleCnt="8">
        <dgm:presLayoutVars>
          <dgm:chMax val="0"/>
          <dgm:chPref val="0"/>
        </dgm:presLayoutVars>
      </dgm:prSet>
      <dgm:spPr/>
    </dgm:pt>
    <dgm:pt modelId="{F5C7D650-77CD-4524-9DC0-5F7D8F2F96DC}" type="pres">
      <dgm:prSet presAssocID="{C4C5F9FC-4928-47F8-B8E9-84506239F117}" presName="txSpace" presStyleCnt="0"/>
      <dgm:spPr/>
    </dgm:pt>
    <dgm:pt modelId="{61A29A2E-8C22-47A5-A6DC-CBC357AC8C21}" type="pres">
      <dgm:prSet presAssocID="{C4C5F9FC-4928-47F8-B8E9-84506239F117}" presName="desTx" presStyleLbl="revTx" presStyleIdx="5" presStyleCnt="8">
        <dgm:presLayoutVars/>
      </dgm:prSet>
      <dgm:spPr/>
    </dgm:pt>
    <dgm:pt modelId="{01313DE9-B985-4074-8CE0-50EA50C52EE5}" type="pres">
      <dgm:prSet presAssocID="{2AFB5DE0-B801-412C-925D-993CEBA3E1DB}" presName="sibTrans" presStyleCnt="0"/>
      <dgm:spPr/>
    </dgm:pt>
    <dgm:pt modelId="{B624F2F5-5D26-4974-8F21-E20D16C41DF2}" type="pres">
      <dgm:prSet presAssocID="{AC0660BE-7541-4790-8276-6130FF0C3D8F}" presName="compNode" presStyleCnt="0"/>
      <dgm:spPr/>
    </dgm:pt>
    <dgm:pt modelId="{449D24DA-7D5E-46E8-9496-A486CB079D68}" type="pres">
      <dgm:prSet presAssocID="{AC0660BE-7541-4790-8276-6130FF0C3D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A4448AB-20BF-41DF-8355-E69B273DBBAA}" type="pres">
      <dgm:prSet presAssocID="{AC0660BE-7541-4790-8276-6130FF0C3D8F}" presName="iconSpace" presStyleCnt="0"/>
      <dgm:spPr/>
    </dgm:pt>
    <dgm:pt modelId="{C708A5C2-C40D-47DA-83AF-8A728771AD8F}" type="pres">
      <dgm:prSet presAssocID="{AC0660BE-7541-4790-8276-6130FF0C3D8F}" presName="parTx" presStyleLbl="revTx" presStyleIdx="6" presStyleCnt="8">
        <dgm:presLayoutVars>
          <dgm:chMax val="0"/>
          <dgm:chPref val="0"/>
        </dgm:presLayoutVars>
      </dgm:prSet>
      <dgm:spPr/>
    </dgm:pt>
    <dgm:pt modelId="{09F9E9D5-D444-42D2-BA92-6D19D24984CB}" type="pres">
      <dgm:prSet presAssocID="{AC0660BE-7541-4790-8276-6130FF0C3D8F}" presName="txSpace" presStyleCnt="0"/>
      <dgm:spPr/>
    </dgm:pt>
    <dgm:pt modelId="{D9B13DBB-6281-4C72-9692-412A4C958A98}" type="pres">
      <dgm:prSet presAssocID="{AC0660BE-7541-4790-8276-6130FF0C3D8F}" presName="desTx" presStyleLbl="revTx" presStyleIdx="7" presStyleCnt="8">
        <dgm:presLayoutVars/>
      </dgm:prSet>
      <dgm:spPr/>
    </dgm:pt>
  </dgm:ptLst>
  <dgm:cxnLst>
    <dgm:cxn modelId="{F3EFE815-B7C4-4241-9236-F96B5B910584}" type="presOf" srcId="{C4C5F9FC-4928-47F8-B8E9-84506239F117}" destId="{E529467A-5F50-4005-A7B4-601592EC043C}" srcOrd="0" destOrd="0" presId="urn:microsoft.com/office/officeart/2018/2/layout/IconLabelDescriptionList"/>
    <dgm:cxn modelId="{9F8F0518-BBC5-40A1-BDA3-39A4CB06C226}" type="presOf" srcId="{23671DA5-849D-41DA-AF0E-9FF107A6E8D9}" destId="{D9B13DBB-6281-4C72-9692-412A4C958A98}" srcOrd="0" destOrd="0" presId="urn:microsoft.com/office/officeart/2018/2/layout/IconLabelDescriptionList"/>
    <dgm:cxn modelId="{68D3E121-44FB-487F-B719-D0A633E8C1FA}" type="presOf" srcId="{AC0660BE-7541-4790-8276-6130FF0C3D8F}" destId="{C708A5C2-C40D-47DA-83AF-8A728771AD8F}" srcOrd="0" destOrd="0" presId="urn:microsoft.com/office/officeart/2018/2/layout/IconLabelDescriptionList"/>
    <dgm:cxn modelId="{32E75364-12BB-4D24-8FBC-5D1B52393DE3}" type="presOf" srcId="{76077229-1216-4EC8-9D09-AB679DCBE7F2}" destId="{C1CC34C2-820B-41C4-A882-3A0140F24B5B}" srcOrd="0" destOrd="0" presId="urn:microsoft.com/office/officeart/2018/2/layout/IconLabelDescriptionList"/>
    <dgm:cxn modelId="{32BE146D-B6B9-4A64-A847-83DBF0983E90}" type="presOf" srcId="{1399B478-C69F-44B2-8C7D-C47521AEE7EF}" destId="{3B3C0644-8CEC-49C8-8CA3-D0861143E324}" srcOrd="0" destOrd="0" presId="urn:microsoft.com/office/officeart/2018/2/layout/IconLabelDescriptionList"/>
    <dgm:cxn modelId="{D65BFF74-9D61-44D6-9FAC-6070B22EF0E4}" srcId="{1399B478-C69F-44B2-8C7D-C47521AEE7EF}" destId="{8ABE7565-B54C-437C-A66A-52028DBCCEB2}" srcOrd="0" destOrd="0" parTransId="{D5AFF183-53E4-48B3-BF51-E24072B7B4F3}" sibTransId="{88362D4F-A0C8-446C-9A7A-ECBF3BDE2390}"/>
    <dgm:cxn modelId="{30E14884-1EE0-4188-9E7C-D0EB73359F21}" type="presOf" srcId="{75025A78-33A4-4F0E-9858-6E2B2EF9815A}" destId="{D9B13DBB-6281-4C72-9692-412A4C958A98}" srcOrd="0" destOrd="1" presId="urn:microsoft.com/office/officeart/2018/2/layout/IconLabelDescriptionList"/>
    <dgm:cxn modelId="{EA278889-6FE1-4AC0-B93D-B0443350B1B4}" srcId="{1399B478-C69F-44B2-8C7D-C47521AEE7EF}" destId="{C4C5F9FC-4928-47F8-B8E9-84506239F117}" srcOrd="2" destOrd="0" parTransId="{3CC830AF-5242-4BAB-82CB-A125FCE3D0DF}" sibTransId="{2AFB5DE0-B801-412C-925D-993CEBA3E1DB}"/>
    <dgm:cxn modelId="{DD3E168E-7091-4871-BD29-0B14CB42D723}" srcId="{AC0660BE-7541-4790-8276-6130FF0C3D8F}" destId="{75025A78-33A4-4F0E-9858-6E2B2EF9815A}" srcOrd="1" destOrd="0" parTransId="{57B74017-13FF-41B7-AC63-3447C1CAEE7E}" sibTransId="{88BEF774-92F5-4994-A000-43F495028824}"/>
    <dgm:cxn modelId="{F1BC1FD0-5F8D-4AB2-A562-024A9B406202}" srcId="{AC0660BE-7541-4790-8276-6130FF0C3D8F}" destId="{23671DA5-849D-41DA-AF0E-9FF107A6E8D9}" srcOrd="0" destOrd="0" parTransId="{AF5B5642-051B-43F2-9364-AB4B4E9C6CC1}" sibTransId="{A3321E40-B021-4BF6-B20A-87960FF91F16}"/>
    <dgm:cxn modelId="{F1CB01D6-4FBD-433F-A2F2-B50D6D2FF4FA}" type="presOf" srcId="{8ABE7565-B54C-437C-A66A-52028DBCCEB2}" destId="{00962F5F-7D52-419C-96B4-FEADA1D2F5F6}" srcOrd="0" destOrd="0" presId="urn:microsoft.com/office/officeart/2018/2/layout/IconLabelDescriptionList"/>
    <dgm:cxn modelId="{CA1CFEE1-EE48-46B1-8787-2698018ACB09}" srcId="{1399B478-C69F-44B2-8C7D-C47521AEE7EF}" destId="{AC0660BE-7541-4790-8276-6130FF0C3D8F}" srcOrd="3" destOrd="0" parTransId="{A78DC5B4-AA7F-47BA-BC84-E27E412AAAFF}" sibTransId="{E2AE9AC2-74C2-4AD3-8EB5-56555D14F490}"/>
    <dgm:cxn modelId="{EADCB3E8-E3B7-4B62-B4E1-1B0E646B19EF}" srcId="{1399B478-C69F-44B2-8C7D-C47521AEE7EF}" destId="{76077229-1216-4EC8-9D09-AB679DCBE7F2}" srcOrd="1" destOrd="0" parTransId="{4DB34A14-8E0C-4657-A981-3781FDE52995}" sibTransId="{7F82AF44-04B8-441E-BBBE-2C179480F605}"/>
    <dgm:cxn modelId="{FE65337A-E75D-4C20-AC83-0E3654047130}" type="presParOf" srcId="{3B3C0644-8CEC-49C8-8CA3-D0861143E324}" destId="{F2B16B83-5CD5-4530-8EF2-61485AAED976}" srcOrd="0" destOrd="0" presId="urn:microsoft.com/office/officeart/2018/2/layout/IconLabelDescriptionList"/>
    <dgm:cxn modelId="{54275A75-6CE7-4561-9466-6DB47D5CBC56}" type="presParOf" srcId="{F2B16B83-5CD5-4530-8EF2-61485AAED976}" destId="{06D1E8D4-6CDE-4ACA-B949-E83CBB3EE7EA}" srcOrd="0" destOrd="0" presId="urn:microsoft.com/office/officeart/2018/2/layout/IconLabelDescriptionList"/>
    <dgm:cxn modelId="{D161CA9D-5367-4F93-9696-620CF0C6823F}" type="presParOf" srcId="{F2B16B83-5CD5-4530-8EF2-61485AAED976}" destId="{7CBF7140-F398-4465-92D9-D0C0696ECB9D}" srcOrd="1" destOrd="0" presId="urn:microsoft.com/office/officeart/2018/2/layout/IconLabelDescriptionList"/>
    <dgm:cxn modelId="{29BCADF0-9244-4BF8-8DA9-D1558AE3E9D7}" type="presParOf" srcId="{F2B16B83-5CD5-4530-8EF2-61485AAED976}" destId="{00962F5F-7D52-419C-96B4-FEADA1D2F5F6}" srcOrd="2" destOrd="0" presId="urn:microsoft.com/office/officeart/2018/2/layout/IconLabelDescriptionList"/>
    <dgm:cxn modelId="{143A4A16-4460-497E-82CE-33465CBC50DF}" type="presParOf" srcId="{F2B16B83-5CD5-4530-8EF2-61485AAED976}" destId="{EB7AC152-0BEF-4320-B8BB-CA80288617DB}" srcOrd="3" destOrd="0" presId="urn:microsoft.com/office/officeart/2018/2/layout/IconLabelDescriptionList"/>
    <dgm:cxn modelId="{2E615EE6-BCE5-4973-8749-44E4B182C37F}" type="presParOf" srcId="{F2B16B83-5CD5-4530-8EF2-61485AAED976}" destId="{5E809CC9-184D-48AA-AC53-F79AF5756D05}" srcOrd="4" destOrd="0" presId="urn:microsoft.com/office/officeart/2018/2/layout/IconLabelDescriptionList"/>
    <dgm:cxn modelId="{FB1E9D26-F72E-4A79-8799-87731817E505}" type="presParOf" srcId="{3B3C0644-8CEC-49C8-8CA3-D0861143E324}" destId="{50195C15-5521-4FDA-A4AF-F07D423B5FC8}" srcOrd="1" destOrd="0" presId="urn:microsoft.com/office/officeart/2018/2/layout/IconLabelDescriptionList"/>
    <dgm:cxn modelId="{4604BC9C-C525-40BE-9A4D-8332C93E3419}" type="presParOf" srcId="{3B3C0644-8CEC-49C8-8CA3-D0861143E324}" destId="{A8415105-504A-4665-9175-B8086B7A49EC}" srcOrd="2" destOrd="0" presId="urn:microsoft.com/office/officeart/2018/2/layout/IconLabelDescriptionList"/>
    <dgm:cxn modelId="{D561B624-5953-4AC0-84CD-DB579FB6D37E}" type="presParOf" srcId="{A8415105-504A-4665-9175-B8086B7A49EC}" destId="{37225622-7F72-4290-8B52-8D8BD1487F1C}" srcOrd="0" destOrd="0" presId="urn:microsoft.com/office/officeart/2018/2/layout/IconLabelDescriptionList"/>
    <dgm:cxn modelId="{8BF30537-77BA-4404-A7D5-38BA9582E8CE}" type="presParOf" srcId="{A8415105-504A-4665-9175-B8086B7A49EC}" destId="{EEF6A3CD-66AE-4833-B597-A08BE8BAC0C4}" srcOrd="1" destOrd="0" presId="urn:microsoft.com/office/officeart/2018/2/layout/IconLabelDescriptionList"/>
    <dgm:cxn modelId="{82441CC4-24C8-40EA-8266-17DBA934CC27}" type="presParOf" srcId="{A8415105-504A-4665-9175-B8086B7A49EC}" destId="{C1CC34C2-820B-41C4-A882-3A0140F24B5B}" srcOrd="2" destOrd="0" presId="urn:microsoft.com/office/officeart/2018/2/layout/IconLabelDescriptionList"/>
    <dgm:cxn modelId="{C4AFF9FC-34C2-45FA-83BC-29F7062EC60C}" type="presParOf" srcId="{A8415105-504A-4665-9175-B8086B7A49EC}" destId="{76441063-2267-4F27-AA94-F3697D3BEA3E}" srcOrd="3" destOrd="0" presId="urn:microsoft.com/office/officeart/2018/2/layout/IconLabelDescriptionList"/>
    <dgm:cxn modelId="{6C7A20ED-A61D-41A0-A206-D7EF05C44A88}" type="presParOf" srcId="{A8415105-504A-4665-9175-B8086B7A49EC}" destId="{91393BEA-2BC3-4336-957E-133E773577BB}" srcOrd="4" destOrd="0" presId="urn:microsoft.com/office/officeart/2018/2/layout/IconLabelDescriptionList"/>
    <dgm:cxn modelId="{5FA79FFB-51AB-4EF6-BC5B-20A5A3BDE229}" type="presParOf" srcId="{3B3C0644-8CEC-49C8-8CA3-D0861143E324}" destId="{5AA27247-528D-4594-BC86-C5BEB358B31B}" srcOrd="3" destOrd="0" presId="urn:microsoft.com/office/officeart/2018/2/layout/IconLabelDescriptionList"/>
    <dgm:cxn modelId="{3E26AB1D-5FFD-4A79-A6AA-1FDAEB16A2BB}" type="presParOf" srcId="{3B3C0644-8CEC-49C8-8CA3-D0861143E324}" destId="{8F55EDA0-F0CB-49D4-BC05-EAF78439C7F5}" srcOrd="4" destOrd="0" presId="urn:microsoft.com/office/officeart/2018/2/layout/IconLabelDescriptionList"/>
    <dgm:cxn modelId="{910F2663-63B9-4E23-BCC1-4343740DC4F2}" type="presParOf" srcId="{8F55EDA0-F0CB-49D4-BC05-EAF78439C7F5}" destId="{A113880D-395B-445F-9754-E74433AC9F90}" srcOrd="0" destOrd="0" presId="urn:microsoft.com/office/officeart/2018/2/layout/IconLabelDescriptionList"/>
    <dgm:cxn modelId="{F4090199-ECF1-4169-B1C0-6240263BBB69}" type="presParOf" srcId="{8F55EDA0-F0CB-49D4-BC05-EAF78439C7F5}" destId="{0F0DCB9E-A5EA-428B-A6C8-A3372EC1ED1B}" srcOrd="1" destOrd="0" presId="urn:microsoft.com/office/officeart/2018/2/layout/IconLabelDescriptionList"/>
    <dgm:cxn modelId="{60226DA6-3DF1-4BD0-9E96-1BE135C5B67F}" type="presParOf" srcId="{8F55EDA0-F0CB-49D4-BC05-EAF78439C7F5}" destId="{E529467A-5F50-4005-A7B4-601592EC043C}" srcOrd="2" destOrd="0" presId="urn:microsoft.com/office/officeart/2018/2/layout/IconLabelDescriptionList"/>
    <dgm:cxn modelId="{8ACC9B09-FEA0-46EB-9941-C362D70E4C39}" type="presParOf" srcId="{8F55EDA0-F0CB-49D4-BC05-EAF78439C7F5}" destId="{F5C7D650-77CD-4524-9DC0-5F7D8F2F96DC}" srcOrd="3" destOrd="0" presId="urn:microsoft.com/office/officeart/2018/2/layout/IconLabelDescriptionList"/>
    <dgm:cxn modelId="{0BE64B28-0564-48CD-90BA-5AEDC4BC673C}" type="presParOf" srcId="{8F55EDA0-F0CB-49D4-BC05-EAF78439C7F5}" destId="{61A29A2E-8C22-47A5-A6DC-CBC357AC8C21}" srcOrd="4" destOrd="0" presId="urn:microsoft.com/office/officeart/2018/2/layout/IconLabelDescriptionList"/>
    <dgm:cxn modelId="{0173EF5B-17F7-4E5F-AD6B-630D840E2EEC}" type="presParOf" srcId="{3B3C0644-8CEC-49C8-8CA3-D0861143E324}" destId="{01313DE9-B985-4074-8CE0-50EA50C52EE5}" srcOrd="5" destOrd="0" presId="urn:microsoft.com/office/officeart/2018/2/layout/IconLabelDescriptionList"/>
    <dgm:cxn modelId="{72D95793-6697-4094-8D4D-0AE649A28067}" type="presParOf" srcId="{3B3C0644-8CEC-49C8-8CA3-D0861143E324}" destId="{B624F2F5-5D26-4974-8F21-E20D16C41DF2}" srcOrd="6" destOrd="0" presId="urn:microsoft.com/office/officeart/2018/2/layout/IconLabelDescriptionList"/>
    <dgm:cxn modelId="{19E26D1D-50BC-44B9-A4C3-B8BFA226DFAF}" type="presParOf" srcId="{B624F2F5-5D26-4974-8F21-E20D16C41DF2}" destId="{449D24DA-7D5E-46E8-9496-A486CB079D68}" srcOrd="0" destOrd="0" presId="urn:microsoft.com/office/officeart/2018/2/layout/IconLabelDescriptionList"/>
    <dgm:cxn modelId="{A9AD998C-CACC-4BAC-A92C-BD837C2937C1}" type="presParOf" srcId="{B624F2F5-5D26-4974-8F21-E20D16C41DF2}" destId="{9A4448AB-20BF-41DF-8355-E69B273DBBAA}" srcOrd="1" destOrd="0" presId="urn:microsoft.com/office/officeart/2018/2/layout/IconLabelDescriptionList"/>
    <dgm:cxn modelId="{AB7BBB8F-7103-4012-8C28-E30D1FEF672C}" type="presParOf" srcId="{B624F2F5-5D26-4974-8F21-E20D16C41DF2}" destId="{C708A5C2-C40D-47DA-83AF-8A728771AD8F}" srcOrd="2" destOrd="0" presId="urn:microsoft.com/office/officeart/2018/2/layout/IconLabelDescriptionList"/>
    <dgm:cxn modelId="{055B4574-71B5-4E89-8221-9603B5D66D67}" type="presParOf" srcId="{B624F2F5-5D26-4974-8F21-E20D16C41DF2}" destId="{09F9E9D5-D444-42D2-BA92-6D19D24984CB}" srcOrd="3" destOrd="0" presId="urn:microsoft.com/office/officeart/2018/2/layout/IconLabelDescriptionList"/>
    <dgm:cxn modelId="{A45E5725-9A50-4E93-8C76-5741317998C9}" type="presParOf" srcId="{B624F2F5-5D26-4974-8F21-E20D16C41DF2}" destId="{D9B13DBB-6281-4C72-9692-412A4C958A9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1E8D4-6CDE-4ACA-B949-E83CBB3EE7EA}">
      <dsp:nvSpPr>
        <dsp:cNvPr id="0" name=""/>
        <dsp:cNvSpPr/>
      </dsp:nvSpPr>
      <dsp:spPr>
        <a:xfrm>
          <a:off x="10150" y="0"/>
          <a:ext cx="666103" cy="557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62F5F-7D52-419C-96B4-FEADA1D2F5F6}">
      <dsp:nvSpPr>
        <dsp:cNvPr id="0" name=""/>
        <dsp:cNvSpPr/>
      </dsp:nvSpPr>
      <dsp:spPr>
        <a:xfrm>
          <a:off x="10150" y="679881"/>
          <a:ext cx="1903152" cy="2398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Bootstrap Aggregating (Bagging)</a:t>
          </a:r>
          <a:r>
            <a:rPr lang="en-US" sz="1400" b="0" i="0" kern="1200"/>
            <a:t>: Random Forest starts by selecting random samples of the data for each tree via bootstrap (sampling with replacement). This process ensures that each tree is trained on a slightly different dataset.</a:t>
          </a:r>
          <a:endParaRPr lang="en-US" sz="1400" kern="1200"/>
        </a:p>
      </dsp:txBody>
      <dsp:txXfrm>
        <a:off x="10150" y="679881"/>
        <a:ext cx="1903152" cy="2398504"/>
      </dsp:txXfrm>
    </dsp:sp>
    <dsp:sp modelId="{5E809CC9-184D-48AA-AC53-F79AF5756D05}">
      <dsp:nvSpPr>
        <dsp:cNvPr id="0" name=""/>
        <dsp:cNvSpPr/>
      </dsp:nvSpPr>
      <dsp:spPr>
        <a:xfrm>
          <a:off x="10150" y="3135478"/>
          <a:ext cx="1903152" cy="28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25622-7F72-4290-8B52-8D8BD1487F1C}">
      <dsp:nvSpPr>
        <dsp:cNvPr id="0" name=""/>
        <dsp:cNvSpPr/>
      </dsp:nvSpPr>
      <dsp:spPr>
        <a:xfrm>
          <a:off x="2246354" y="0"/>
          <a:ext cx="666103" cy="557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C34C2-820B-41C4-A882-3A0140F24B5B}">
      <dsp:nvSpPr>
        <dsp:cNvPr id="0" name=""/>
        <dsp:cNvSpPr/>
      </dsp:nvSpPr>
      <dsp:spPr>
        <a:xfrm>
          <a:off x="2246354" y="679881"/>
          <a:ext cx="1903152" cy="2398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Random Feature Selection</a:t>
          </a:r>
          <a:r>
            <a:rPr lang="en-US" sz="1400" b="0" i="0" kern="1200"/>
            <a:t>: When building each tree, Random Forest randomly selects a subset of the features at each split instead of using the most significant feature. This randomness helps in making the trees less correlated and reduces overfitting.</a:t>
          </a:r>
          <a:endParaRPr lang="en-US" sz="1400" kern="1200"/>
        </a:p>
      </dsp:txBody>
      <dsp:txXfrm>
        <a:off x="2246354" y="679881"/>
        <a:ext cx="1903152" cy="2398504"/>
      </dsp:txXfrm>
    </dsp:sp>
    <dsp:sp modelId="{91393BEA-2BC3-4336-957E-133E773577BB}">
      <dsp:nvSpPr>
        <dsp:cNvPr id="0" name=""/>
        <dsp:cNvSpPr/>
      </dsp:nvSpPr>
      <dsp:spPr>
        <a:xfrm>
          <a:off x="2246354" y="3135478"/>
          <a:ext cx="1903152" cy="28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13880D-395B-445F-9754-E74433AC9F90}">
      <dsp:nvSpPr>
        <dsp:cNvPr id="0" name=""/>
        <dsp:cNvSpPr/>
      </dsp:nvSpPr>
      <dsp:spPr>
        <a:xfrm>
          <a:off x="4482558" y="0"/>
          <a:ext cx="666103" cy="5571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9467A-5F50-4005-A7B4-601592EC043C}">
      <dsp:nvSpPr>
        <dsp:cNvPr id="0" name=""/>
        <dsp:cNvSpPr/>
      </dsp:nvSpPr>
      <dsp:spPr>
        <a:xfrm>
          <a:off x="4482558" y="679881"/>
          <a:ext cx="1903152" cy="2398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Building Trees</a:t>
          </a:r>
          <a:r>
            <a:rPr lang="en-US" sz="1400" b="0" i="0" kern="1200"/>
            <a:t>: Each tree in the forest is built to the largest extent possible (fully grown and unpruned), which allows the algorithm to capture complex patterns in the data.</a:t>
          </a:r>
          <a:endParaRPr lang="en-US" sz="1400" kern="1200"/>
        </a:p>
      </dsp:txBody>
      <dsp:txXfrm>
        <a:off x="4482558" y="679881"/>
        <a:ext cx="1903152" cy="2398504"/>
      </dsp:txXfrm>
    </dsp:sp>
    <dsp:sp modelId="{61A29A2E-8C22-47A5-A6DC-CBC357AC8C21}">
      <dsp:nvSpPr>
        <dsp:cNvPr id="0" name=""/>
        <dsp:cNvSpPr/>
      </dsp:nvSpPr>
      <dsp:spPr>
        <a:xfrm>
          <a:off x="4482558" y="3135478"/>
          <a:ext cx="1903152" cy="28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D24DA-7D5E-46E8-9496-A486CB079D68}">
      <dsp:nvSpPr>
        <dsp:cNvPr id="0" name=""/>
        <dsp:cNvSpPr/>
      </dsp:nvSpPr>
      <dsp:spPr>
        <a:xfrm>
          <a:off x="6718762" y="0"/>
          <a:ext cx="666103" cy="5571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8A5C2-C40D-47DA-83AF-8A728771AD8F}">
      <dsp:nvSpPr>
        <dsp:cNvPr id="0" name=""/>
        <dsp:cNvSpPr/>
      </dsp:nvSpPr>
      <dsp:spPr>
        <a:xfrm>
          <a:off x="6718762" y="679881"/>
          <a:ext cx="1903152" cy="2398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Prediction</a:t>
          </a:r>
          <a:r>
            <a:rPr lang="en-US" sz="1400" b="0" i="0" kern="1200"/>
            <a:t>:</a:t>
          </a:r>
          <a:endParaRPr lang="en-US" sz="1400" kern="1200"/>
        </a:p>
      </dsp:txBody>
      <dsp:txXfrm>
        <a:off x="6718762" y="679881"/>
        <a:ext cx="1903152" cy="2398504"/>
      </dsp:txXfrm>
    </dsp:sp>
    <dsp:sp modelId="{D9B13DBB-6281-4C72-9692-412A4C958A98}">
      <dsp:nvSpPr>
        <dsp:cNvPr id="0" name=""/>
        <dsp:cNvSpPr/>
      </dsp:nvSpPr>
      <dsp:spPr>
        <a:xfrm>
          <a:off x="6718762" y="3135478"/>
          <a:ext cx="1903152" cy="28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For </a:t>
          </a:r>
          <a:r>
            <a:rPr lang="en-US" sz="1100" b="1" i="0" kern="1200"/>
            <a:t>classification</a:t>
          </a:r>
          <a:r>
            <a:rPr lang="en-US" sz="1100" b="0" i="0" kern="1200"/>
            <a:t>, the output is the mode of the classes predicted by individual trees.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For </a:t>
          </a:r>
          <a:r>
            <a:rPr lang="en-US" sz="1100" b="1" i="0" kern="1200"/>
            <a:t>regression</a:t>
          </a:r>
          <a:r>
            <a:rPr lang="en-US" sz="1100" b="0" i="0" kern="1200"/>
            <a:t>, it is the average prediction of the trees.</a:t>
          </a:r>
          <a:endParaRPr lang="en-US" sz="1100" kern="1200"/>
        </a:p>
      </dsp:txBody>
      <dsp:txXfrm>
        <a:off x="6718762" y="3135478"/>
        <a:ext cx="1903152" cy="280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9F69-8B03-46BC-9BFC-D1E9A89D6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64369-568B-E1B2-484B-F09CD3BD0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B252-2CDE-BF57-A587-22A809F3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8CF6-FAE5-D194-57C3-50F2AC1B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7DB9-E46D-160D-9E8F-567F7C31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0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5B14-2F70-D311-BEAA-B0EEAA8E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C1BB7-4FA1-12F0-57B2-F91AC2D69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CB53C-98CF-1ABD-19D8-918ED437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55A0-6CD7-47CC-1D28-C474B944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0E25-EB5A-DE1D-2C9F-3BA89FFF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5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B4270-5FBA-1798-E888-5346011CF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53F7F-2027-07CA-BB86-558EC1D21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0D9F2-B046-7CA6-94F0-919DA080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A8A8-C867-489A-1E31-F1312BB8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8F14-6498-2E45-0C83-8280463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30C3-1C33-D881-7D26-F2DD7BCA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FE1E-C76A-E9D0-F4DE-9567469AC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27DA9-6548-E160-F521-AB599B75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CDB1A-4422-C953-2958-BA6E6E7A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2625-4F6C-22FB-3B01-4723E2CF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5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989F-F8F3-AD4B-F6A8-AAB68370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3A75-66B0-EB3B-8CAC-BE968F98C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25C72-EA35-F354-599C-3FDAE7C4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1891-A1EF-34C6-493E-FF3B2C3F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74CF3-8A6D-7DDC-726C-CCEA209A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4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50C5-41CE-7D78-C0EA-149A14E5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D788-6F22-83E3-0D8E-EBAD7835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33F0A-205D-9D7F-2D35-C0E575DB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2900D-360E-4EEB-D1AC-D92DD2F7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EB56F-F041-6706-F806-57FA58D2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542F0-BFFB-8262-FBB3-89319805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1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A013-32F3-C4C5-31DF-E6C6B641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53749-511F-7448-6443-C53995C2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85EBF-4446-2F1B-D808-5827FD8CD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7A067-45F7-1D28-1055-70C86C7E1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3F1F3-1E6E-B135-9752-8F8633A66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1B67F-6A51-5E81-9E29-870F4DB3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A74BF-7C2D-D239-B4B9-068E74A3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8BBEC-B2E2-F375-0496-4AEB8D67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09D-0DEE-0161-CA38-0D3F200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3009B-2FD4-357E-7296-117D2373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3CA77-E6E8-8CC0-EB7E-0C6D1C0B6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50B08-434E-8EF7-34C7-A7FAAE4E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9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EF489-4A13-1C26-933D-B4B0E45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F205F-2C2F-315D-97EF-6ED16739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4C7B1-59FF-8494-1943-70534860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79DE-ECB7-63A4-94F8-C7D5EA65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2B06E-EEAC-8B41-E71B-FD763F9D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98330-85B1-1D14-2ED0-154D9F313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974BB-3999-31D0-05CF-41CA2D96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2C8E7-627D-8D81-AB01-E1A192F7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725C5-FA78-9AF0-FD47-189911D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1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E817-4B4A-1917-DF37-7C5A36ED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DF85D-1472-0907-3176-3B66FB568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01F18-1427-431E-4D8F-70AE0F530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973F1-2D8C-88C7-8C7E-8AA1FCB6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2E5DF-BB18-1AB8-7940-2321EF0A5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1BE8C-A52C-BE35-B17C-9623E7E6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B4B39-1863-4961-CAA5-B2E708CC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4D31E-1CD8-9BD1-E62C-7303EAB7A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FB94-CE9E-6D86-86DD-05B6806B5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0275C-8C7B-9D42-B57B-A30B1A24D291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E6F0-C274-B9B1-91A9-BA55263C2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5BDE-53D6-783F-5B83-6DE5C1280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F87B3-C4FB-5844-B331-09BF658C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0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BC792-ACA5-4DC8-6884-70E522CB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3" y="1044755"/>
            <a:ext cx="10648500" cy="50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46F87-C3B9-B1F0-79E2-252EEE11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361986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AC0A0-0BE1-E441-2620-C7A3C0325BF9}"/>
              </a:ext>
            </a:extLst>
          </p:cNvPr>
          <p:cNvSpPr txBox="1"/>
          <p:nvPr/>
        </p:nvSpPr>
        <p:spPr>
          <a:xfrm>
            <a:off x="838200" y="5849683"/>
            <a:ext cx="11168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/blog/2021/08/conceptual-understanding-of-logistic-regression-for-data-science-beginners/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AB38B-EB4D-E004-F471-721C5E393D7E}"/>
              </a:ext>
            </a:extLst>
          </p:cNvPr>
          <p:cNvSpPr txBox="1"/>
          <p:nvPr/>
        </p:nvSpPr>
        <p:spPr>
          <a:xfrm>
            <a:off x="96492" y="2168801"/>
            <a:ext cx="119990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Prepare the data: T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he data should be in a format where each row represents a single observation and each column represents a different variable. The target variable (the variable you want to predict) should be binary (yes/no, true/false, 0/1).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Train the model: 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We teach the model by showing it the training data. This involves finding the values of the model parameters that minimize the error in the training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Evaluate the model: 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The model is evaluated on the held-out test data to assess its performance on unseen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Use the model to make predictions: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 After the model has been trained and assessed, it can be used to forecast outcomes on new data.</a:t>
            </a:r>
          </a:p>
        </p:txBody>
      </p:sp>
    </p:spTree>
    <p:extLst>
      <p:ext uri="{BB962C8B-B14F-4D97-AF65-F5344CB8AC3E}">
        <p14:creationId xmlns:p14="http://schemas.microsoft.com/office/powerpoint/2010/main" val="242490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9A10-6065-D1F6-7C38-7E1DE04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Continued</a:t>
            </a:r>
          </a:p>
        </p:txBody>
      </p:sp>
      <p:pic>
        <p:nvPicPr>
          <p:cNvPr id="1026" name="Picture 2" descr="log(p/1-p)">
            <a:extLst>
              <a:ext uri="{FF2B5EF4-FFF2-40B4-BE49-F238E27FC236}">
                <a16:creationId xmlns:a16="http://schemas.microsoft.com/office/drawing/2014/main" id="{9270DA48-2821-5231-6F3E-D3313CB4C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3007"/>
            <a:ext cx="27940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AC6FD-C915-400F-DAF0-54DAA216F2BE}"/>
              </a:ext>
            </a:extLst>
          </p:cNvPr>
          <p:cNvSpPr txBox="1"/>
          <p:nvPr/>
        </p:nvSpPr>
        <p:spPr>
          <a:xfrm>
            <a:off x="4533363" y="2141091"/>
            <a:ext cx="462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we have a log (odds) range from –</a:t>
            </a:r>
            <a:r>
              <a:rPr lang="en-US" dirty="0" err="1"/>
              <a:t>inf..inf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98658-D495-C1CC-A9B8-4E2AD17FA2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3" y="3076305"/>
            <a:ext cx="3165814" cy="1325563"/>
          </a:xfrm>
          <a:prstGeom prst="rect">
            <a:avLst/>
          </a:prstGeom>
        </p:spPr>
      </p:pic>
      <p:pic>
        <p:nvPicPr>
          <p:cNvPr id="6" name="Picture 5" descr="A graph of logistic and logistic functions&#10;&#10;Description automatically generated">
            <a:extLst>
              <a:ext uri="{FF2B5EF4-FFF2-40B4-BE49-F238E27FC236}">
                <a16:creationId xmlns:a16="http://schemas.microsoft.com/office/drawing/2014/main" id="{D80B6C96-6B73-39EA-1C97-6E420F8F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032" y="3318233"/>
            <a:ext cx="7772400" cy="31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B12C-D003-61BF-26F7-19E49259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Confusion!</a:t>
            </a:r>
          </a:p>
        </p:txBody>
      </p:sp>
      <p:pic>
        <p:nvPicPr>
          <p:cNvPr id="4" name="Picture 3" descr="A table with text and images&#10;&#10;Description automatically generated">
            <a:extLst>
              <a:ext uri="{FF2B5EF4-FFF2-40B4-BE49-F238E27FC236}">
                <a16:creationId xmlns:a16="http://schemas.microsoft.com/office/drawing/2014/main" id="{0D695DDB-83A2-5F48-4C3D-BA107BD9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39" y="1290701"/>
            <a:ext cx="9303027" cy="5202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13A6-949D-74FB-DE50-09D916077EDA}"/>
              </a:ext>
            </a:extLst>
          </p:cNvPr>
          <p:cNvSpPr txBox="1"/>
          <p:nvPr/>
        </p:nvSpPr>
        <p:spPr>
          <a:xfrm>
            <a:off x="196297" y="649872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Precision_and_recall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C1BE-56A1-C2BF-69AC-0D8C6219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0" y="235916"/>
            <a:ext cx="11422545" cy="1325563"/>
          </a:xfrm>
        </p:spPr>
        <p:txBody>
          <a:bodyPr/>
          <a:lstStyle/>
          <a:p>
            <a:r>
              <a:rPr lang="en-US" dirty="0"/>
              <a:t>Receiver Operating Characteristic Curve(ROC)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A6247-F1D7-46B3-35D3-160AEEC66C7B}"/>
              </a:ext>
            </a:extLst>
          </p:cNvPr>
          <p:cNvSpPr txBox="1"/>
          <p:nvPr/>
        </p:nvSpPr>
        <p:spPr>
          <a:xfrm>
            <a:off x="126724" y="6169709"/>
            <a:ext cx="11422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/machine-learning/crash-course/classification/roc-and-</a:t>
            </a:r>
            <a:r>
              <a:rPr lang="en-US" dirty="0" err="1"/>
              <a:t>auc</a:t>
            </a:r>
            <a:r>
              <a:rPr lang="en-US" dirty="0"/>
              <a:t>#:~:text=An%20ROC%20curve%20(receiver%20operating,False%20Positive%20Rate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B8988-7FDF-7936-E2F0-A5EEF10B58BE}"/>
              </a:ext>
            </a:extLst>
          </p:cNvPr>
          <p:cNvSpPr txBox="1"/>
          <p:nvPr/>
        </p:nvSpPr>
        <p:spPr>
          <a:xfrm>
            <a:off x="742950" y="4484349"/>
            <a:ext cx="10190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AUC provides an aggregate measure of performance across all possible classification thresholds. One way of interpreting AUC is as the probability that the model ranks a random positive example more highly than a random negative example. </a:t>
            </a:r>
            <a:endParaRPr lang="en-US" dirty="0"/>
          </a:p>
        </p:txBody>
      </p:sp>
      <p:pic>
        <p:nvPicPr>
          <p:cNvPr id="8" name="Picture 7" descr="A graph of a graph with a dotted line&#10;&#10;Description automatically generated with medium confidence">
            <a:extLst>
              <a:ext uri="{FF2B5EF4-FFF2-40B4-BE49-F238E27FC236}">
                <a16:creationId xmlns:a16="http://schemas.microsoft.com/office/drawing/2014/main" id="{39594D36-719C-CA05-00EF-FACF4396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02" y="1546364"/>
            <a:ext cx="3908011" cy="28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2CE13-9749-69D3-55E6-22EE08A4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  <a:endParaRPr lang="en-US" dirty="0"/>
          </a:p>
        </p:txBody>
      </p:sp>
      <p:pic>
        <p:nvPicPr>
          <p:cNvPr id="5" name="Picture 4" descr="A robot sitting at a desk with a typewriter and books&#10;&#10;Description automatically generated">
            <a:extLst>
              <a:ext uri="{FF2B5EF4-FFF2-40B4-BE49-F238E27FC236}">
                <a16:creationId xmlns:a16="http://schemas.microsoft.com/office/drawing/2014/main" id="{C8B2A4C4-747D-4CB2-45F4-3D4D98FF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20" y="855295"/>
            <a:ext cx="2406822" cy="2406822"/>
          </a:xfrm>
          <a:prstGeom prst="rect">
            <a:avLst/>
          </a:prstGeom>
        </p:spPr>
      </p:pic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E4F6B9D7-1183-4161-8DB1-E0DAAC47D9DF}"/>
              </a:ext>
            </a:extLst>
          </p:cNvPr>
          <p:cNvGraphicFramePr/>
          <p:nvPr/>
        </p:nvGraphicFramePr>
        <p:xfrm>
          <a:off x="499055" y="2058706"/>
          <a:ext cx="8632065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24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wizard in a forest&#10;&#10;Description automatically generated">
            <a:extLst>
              <a:ext uri="{FF2B5EF4-FFF2-40B4-BE49-F238E27FC236}">
                <a16:creationId xmlns:a16="http://schemas.microsoft.com/office/drawing/2014/main" id="{A087DCEF-D09A-5A68-0C94-69C3B587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92" y="-580623"/>
            <a:ext cx="4582426" cy="80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wizard holding a tree&#10;&#10;Description automatically generated">
            <a:extLst>
              <a:ext uri="{FF2B5EF4-FFF2-40B4-BE49-F238E27FC236}">
                <a16:creationId xmlns:a16="http://schemas.microsoft.com/office/drawing/2014/main" id="{1F6DD865-2DF0-58D9-128E-D0D17721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82" y="643466"/>
            <a:ext cx="31894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wizard and a crowd of people&#10;&#10;Description automatically generated">
            <a:extLst>
              <a:ext uri="{FF2B5EF4-FFF2-40B4-BE49-F238E27FC236}">
                <a16:creationId xmlns:a16="http://schemas.microsoft.com/office/drawing/2014/main" id="{02FE2003-53FE-3E3F-6939-80812E5C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33" y="0"/>
            <a:ext cx="31894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1AF00B-00A6-1C45-9096-157E89630B91}">
  <we:reference id="wa104381909" version="3.14.0.0" store="en-US" storeType="OMEX"/>
  <we:alternateReferences>
    <we:reference id="wa104381909" version="3.14.0.0" store="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p&lt;/mi&gt;&lt;mo&gt;=&lt;/mo&gt;&lt;mfrac&gt;&lt;mn&gt;1&lt;/mn&gt;&lt;mrow&gt;&lt;mn&gt;1&lt;/mn&gt;&lt;mo&gt;+&lt;/mo&gt;&lt;msup&gt;&lt;mi&gt;e&lt;/mi&gt;&lt;mrow&gt;&lt;mo&gt;-&lt;/mo&gt;&lt;mfenced&gt;&lt;mrow&gt;&lt;msub&gt;&lt;mi&gt;&amp;#x3B2;&lt;/mi&gt;&lt;mn&gt;0&lt;/mn&gt;&lt;/msub&gt;&lt;mo&gt;+&lt;/mo&gt;&lt;msub&gt;&lt;mi&gt;&amp;#x3B2;&lt;/mi&gt;&lt;mn&gt;1&lt;/mn&gt;&lt;/msub&gt;&lt;mi&gt;x&lt;/mi&gt;&lt;/mrow&gt;&lt;/mfenced&gt;&lt;/mrow&gt;&lt;/msup&gt;&lt;/mrow&gt;&lt;/mfrac&gt;&lt;/mstyle&gt;&lt;/math&gt;\&quot;,\&quot;base64Image\&quot;:\&quot;iVBORw0KGgoAAAANSUhEUgAAA08AAAEMCAYAAAAcbY3xAAAACXBIWXMAAA7EAAAOxAGVKw4bAAAABGJhU0UAAACNUy1tAwAAH75JREFUeNrt3Q/kVff/B/C3jyRJJMlkxiTJzJdJfjITyWSSSJJMYuZrkkQmySRmMslEJkkSkySTmJlkZkySTEaSJBmZJB+J/c7bPZ9vn+7nfe7fc+/n3HseD1626vM5f973fc89z3vOeb9DAADGzaKsjmR1SlMAAADMtDCrw1k9z+rfrJ5pEgAAgNcWZHUoq3/y0PSv8AQAAPDa/KwOZvW0KTQJTwAAAJl5We3P6u+C0CQ8AQAAtTY3q31ZPW4TmoQnAACgluZktbeL0CQ8AQAAtTKR1RdZPewyNAlPAABAbULT51k9yEPQq6xuZPV9Vsey+lV4AgAACOHPPPz8kdWerJYkfua08AQAANRdnOh2VZufWSo8AQAAdOZP4QkAAKC9y8ITAABAe5eEJwAAAOEJAABAeAIAABCeAAAAhCcAAADhCQAAQHgCAAAQnoQnAAAA4QkAAEB4AgAAEJ4AAACEJwAAAOEJAABAeAIAABCehCcAAADhCQAAQHgCAAAQngAAAIQnAAAA4QkAAEB4AgAAEJ4AAACEJ+EJAABAeAIAABCeAAAAhCcAAADhCQAAQHgCAAAQngAAAIQn4QkAAEB4AgAAEJ4AAACEJwAAAOEJAABAeAIAABCeAAAAhCfhCQAAQHgCAAAQngAAAIQnAAAA4QkAAEB4AgAAEJ4AAACEJwAAAOFJeAIAABCeAAAA+nJFeAIAAGjvrvAEAADQ2vysXrUJT/HfJzQVAABQZ7vbBKepWqepAACAulqQ1b0Ow9NPmgsAAKijpVld7zA4TdV3we17AABADSzK6pM8BD3vMjhN1f2sDme1Iau5mhQAABgHa7N6nNXTrCZ7DEvtajJfflzPVk0OAACMovUDCkxFtVOTAwAAAAAAAAAAAAAAAAAAAAAAAAAAAAAAAAAAAAAAAAAAAAAAAAAAAAAAAAAAAAAAAAAAAAAAAAAAAAAAAAAAAAAAAAAAAAAAAAAAAAAAAAAAAAAAAAAAAAAAAAAAAAAAMFTLstqY1c6sjmV1IavrWT3LancHv78mq8NZXcrqcVaTWb3K//so//sDWS3X1AAAQJXNzWpdVluy2p/V2ayu5EEnhpx/W9SaFsvcl9X9Nr/fXFeEKAAAoIqOdBlupteTgmVuzuphH8t9ntUmLw0AAFAl8SrP7rw+y+p0Vrc7DDlnmpa1IDRu6fu3pNro5QEAAKpuXwfhZvO0n4/PRf057d9ehsbtf/FnFuc/M5HVynzZjztY/tOs3vJSAAAAVXe3RbCJ4Whu/nMrQmPgh6l/O9lB6FmS1Z0OAtSpIe3r+lDeFbOq1yVdGwAAyvV7ixPwq/nPvBNeX0WKzzmt7WL5q0L7ASliSFskPAlPAABQVRN5cCk6Af9vHmru5X+OQWtJD+u50sHJ/g7hSXgCAICq+qDNCfi7Wf2c//+N0BgsohefdnCyf054Ep4AAKCqPmtx8h0Hhjic/398bmlhH+tZ08HJ/h/Ck/AEAABV1WrI8d/y//4TGs889WNe6GzeJ+FJeAIAgEp62sFJ+PaS1tVuPZPCk/AEAABV9H4HJ+BXS1xfu3W99JKMrH+VUkoppZQaUs2KTibIXTnEE+zJgPCklFJKKaVUBcPT1TC8277mdNAIT2UQ4UkppZRSSqmqhad28zvFWlfi+hZ30Ai/yCDCk1JKKaWUUlULT+0GTnhQ8vo2dNAIF2QQ4UkppZRSSqmqhaejbTboaMnr29ZBIxyQQYQnpZRSSimlqhaefmuzQatKXt+RDhrhExkEAACokgVZvWoRYm4PYJ0X2wSnuD1zvDQAAECVbGkTZA4NYJ3/BINFAAAAI+ZkGN7cTiFfXrtb9vZ5WQAAgKq52yLE3B3A+jqZjHeZlwUAAKiSt8JwR9mLrrdZ5zUvCwAAUDU72wSZNSWv7+1glD0AAGAEXWgRYp4MYH2H2gSnu0Pe/3aTA49TXdLdAQCgd09anGyfKXldE1k9aHOCv1N4Ep4AAKBq3m9zsr2l5PXtaLO+27PQBsITAADQ1p7QepLahSWv706bk/t1wpPwBAAAVXS5xYn2ryWvq93AFOdnqQ2EJwAAoKX4/NHLFifaR0pc17ysHobWA1MsFp6EJwAAqKKP2pxobyhxXUeHuC7hSXgCAIBSfdXiJDtekZooaT3/CY3np4ZxhQsAAKB011sEmhslrSPerne3xXquehkAAIAqmxtaXw06VtJ6vm+xjptZLfBSAAAAVbY5DH5+p10tlh+vRi3xMgAAAFV3ok14eqfP5cf5ml62CE5LvQQAAMAoaDVZ7WSfy16d1T+heO6oxZofgDFzKPGZd0CzALNof+K4dEizdG9paH3V6WEfy16b1dOC5Z4NjWetAGCcHE585u3TLEAF7Escnw5rlu5saxOebve43B2hcdUqdSVrt2YHYAztTXzufaVZgApJTU+0V7N07nyb8BRH4etmMIeFWZ0uWNYfWa3U5ACModSXkac1C1BBqXP1bZqlM4/bhKdYV7Ka02Y58Ra8PQXLi3/3uaYGYEytyepF02ff9Q4+OwFmw0SYOcdrvDtstaZpbWUHwWmqbuWJdOG0Rn83NIYxj+n1WeJ3nmR1MJi/CYDxFe/OaP7iMD4vbEAkoOrHrodh5gUP0we18EWbwPR1IpW2q3ib37WstucBCwDG2S+Jz8E1mgUYAWvyY9b0Y9gvmqXYxTZBaFH+cytCY4jVS6FxNSnemjCZ//dB/vfHQuMq1DzNCkBNpIYk/1KzACPkQOI4dlCzzDQRZt6fPb3uaCIAKPR+mPmN7W+aBRhBv4eZV9Df0yxv+jC0vup0ShMBQFL8AvJW0+fmy6xWaRpgBK3Mj2HN4x14BGeaQ23C0xZNBABJqYkmzecEjLLUBN8HNMtrv4TOnncCAF57K8wcYfZ+8MwvMNriMexB07HtWX7Mq70478SrFsHptiYCgKTvE5+b2zULMAZ2BI/yJG0Kra86faeJAGCGFcEXjsB4u504zq2se6McD553AoBuXUh8Zn6iWYAxsjlxnDsvUbae5HahfgMAb1iZ+My8pVmAmmSF2l59WhRaX3W6qb8AwAynEp+ZOzULMIY8+zTN1jbh6bj+AgBvWBJmzoHyMIz3HCjLs9qf1cWsHmU1mVccfetaaAxhbBQu9LPxFI9tzSPvxWPg0jo2xpk24Wmz/gIAb0jNjXhwTPf1g6x+bnOuMP1k6mhojOIL+tl4OZh4LQ7VsSHut+mgC/QVAHhD8zew8fngcfsGNs7xcnLaPj7P6uus/hNeX2GLVwm+CjOnO7kezHOFfjZuliReg4d1a4QVbYKT4VYB4E3rE5+XV8ZsH5dldWfa/v2W1dstfj41Gtc5XQX9bOxcTrwGG+rUAAfahKez+ggAvOFcGO9b3N8NjWdNpvYt3ko1v4PfS91ytVp3QT8bK7UPsHfbhKfP9BEA+J+5YeZAEfFB9nEZKCLeevhw2r79FRqj8nZiZ+I84rQug342VibyY17zM2hz67Dzn4f2D+Tt0UcA4H+2hfG9SyM+fP9b6P0b/dS8V3/pMuhnYyc12Nz2cd/pOPv5ZAfh6c9gwAgAmHIhjO8te8dCf1OVzEm0zaQug342djYlXoML47aT7+WBKV5t6nQYyKmK96N+Gxrftm0MjQdlV+k3ANRMvF3leZh5u8o4DJe8tmm/4n4u7mE5qSGlQT8bL3PCzNuXX4Qxm+fuQpeBqV0ZSAKAulmX+Dz8cUxC4Z2m/TrS47Ka2+eZbpP0U6jf1DD62Xi5kngd1o/TDv5faFw5KqvW6DMA1MzXYTyfDf4izPwWv5c5qxYn2ueqbiM86We1eD1jfaNZAIApfyROFkb9NvY4NPSTpn262OOyUkMYH9VthCf9bCytSrwOf2gWACCKw/C+CuN3q9D+xAnQph6XdSyxrA90HeFJPxtb/zS9DvEYOU+zAACp0aV+GPF9is+gPAwzH+Dv9aHvP5uWdUu3EZ70s7F2MdGPP9EsAMBXiZOE/SO+T6nJRnsdbvj9xLK26jbCk3421g4kXo/DmgUASI0s9fGI79NviX3a0eOyTjYt54YuIzzpZ2Pv48Rre0mzAADPEycJc0d4f94L6alIlvWwrLfDm3O+xLZarssIT/rZ2JubeG2faxYAqLeliROEByO+T98m9ulej8s627Sc7bqM8KSf1ca9xGv8lmYBgPpKDY086oNFPE7s09kelrOhaRn7dBfhST/ryTtZ7crqXGgMgvEiq8msrofu5sN6L2/jOBJevFJ3NzTmaB2U1KARm7zFAaC+9obxmlfmo5C+larbE6yVWf097fe/0FWEJ/2sK6vzY8ndgraaqp86XN5XLZaxdkD7cCSxLl+iAECNnS3hBLBKThacXC1p+rn4PEP8BjmOlrY9P/mKfzeR/93UCe2j/EQZ4Uk/68yirP6atl9xkIU4AuHtFuHnP22WeaFNAPt6QPuyLZRzdREAGBNXEycHo3wSl7qV6s+mn4knuA/bnIzFOh3Ge3JX4Uk/G5QYOlLPBl0saIMjLZZ1toM2HNQXPh8m1nXNWxwA6utZGJ+R9lYXnFidavq5FeHNkc1a1ZPQuF1ooa4iPOlnfVtesP+/F/z8l/m/3wmNWxzjsWlLVjen/W58bmrOgLY3NeLeM29xAKinicSJweQI78/hghOzLYmfjbcJnQiNb7y35X+eyE/yDyWWEW8/WqPLCE/6Wd9uJvb7VSIArZ8WnBYVtO3aIWzvZGJ7J7zNAaB+Ut8C3x7h/blRcFK7qIdlfZdYThzha5VuU/vwpJ/155uC9tsw7WfiCHxP8lo2y9t7K7GtK73NAaB+NiZOCi6N6L7MD41vr8sKg2sKTvBu6Ta1Dk/6Wf82Fezz3mk/83P+dxsrsL2XEtu60dscAOpnnEaS2lJwQnaix+VNhOLnU8zzUt/wpJ/1b0HB/k7NL7cnpJ8hmy3jNiIpANCjzxMnBcdHdF+Kho7e3Mcyi05qL+g6tQ1P+lk5UnM/xZEJ3w2NCXQfVqjPHE9s62fe5gBQP6cSJwWfjui+/BXSD6H3cwJWdFL7SNepbXjSz8pxrmCffw3Vu+q2K7GdJ73NAaij9aGzYYRnu74f4gnM1hF8HZeF7oY/7sT8Fq/H5Ji9D3aOyPtgtp/L088GG0im6seKbev2xDae8fEJgPBUv/CUmrDykzE6ETvWxzLXCk/Ck342MP8p2Od4FW95xbY1NcDFDz4+ARCe6heefgythwseFRcK2q2fILgttJ7QVHiqX3jSz8qVmj/pSgW38+MR2U4AEJ4GHJ6uJdb14Qi+js9CZ5NuduN4BU/ehafZbX/9rFxXE/t8v4LbuTqxnTd8fAIgPNUvPD1JrGvhiL2Gq0Pxg+f9uN7i9TgkPNUuPOln5TtaEEbnVmw7F4b6XRUEABL+SZwUzBuxfThQcOL5dR/LXBDSE6FO1Wpdp6VxHG1PPytf0WS5VXvuMjWox1NvcwCon9RtSHNHbB+uFZyAfdzHMre3OKG9r9vUMjzpZ+XbUbDvhyu2nXMT2/jM2xwA6if1wPYoic+avEzsw8vQ33Mol1uc1B7QbWoXnvSz8r0VGldvUvt+rYLbW6eREAGAMQ1PGwtOvn7uY5lLQvGtVPHb5oW6Te3Ck35Wvmuh9RDtE8ITAFA1L0c8PH0byr/t53Co7wP8wpN+NgxfhNeDLnxZ0AZrhCcAoGr+HfHwdKtgH9b1uLy5IT0CYaxHYfQG0xCe9LOqWZHVi/B6YIiVBe2wp+LHylfe5gAgPI1SeFpSsP3xalqvt/zsD8VXAzbrLrUMT/pZeWJ7/ZHv5/Fpf58a9fMH4QkAqJpRvm1vWyj3YfNFWf1dsMzzukptw5N+Vp6pWxXjlbzpA21cDNUfCtxtewDASA8Yca7gBPRgj8s7WbC8e2F4D+9/lG/H71k9D41vt+MtTn/l+7tJeNLPBiTeShiviO0Y0PKnJhmO/XpF07/tKWiTFW2WOWeI7SM8AQAjHZ4eF5xwre1hWWtD8ahnq4awL+uzutO07ptZ/ZgHp+l/H/+8UXjSz0oSb6X7b1YP8235bgDrmD+tH3/aIlg1V6sg93m+zHlDaqPmbXvh4wMA6mdUJ8ktesj8Rej+OZR4G9WDkH6mYcMQ9uVE03ovZPV2Yn+bA8k3wpN+1qftiXA+iPB0alrfLgonqS9yzhb8/Kr8548OqZ1MkgskD+pH8gMcUB+pSSrnj8B2f1FwUnuly+XEk7afC5a1dQj7calpncfa/PzZDk8uhSf9rJV45fJ2wfaUHZ525Mu9H1rflnglsS33Ez8X+9HdrP4MwxuVcH6o/jNZwJDEA1l8gPN58E0K1NGjxEnBohHY7ssFJ377ulxO6nmWOIjGliHsw/dN6/21w5Pw5mGzqzgn0LiEp3HoZ9PF2wZ/C8Uj/XUbnuIzRwfzdopXQt9p+vf4DF+8ShevrrWbt+lg6Oz2yB/z5X0w5HOl5u164uMD6mVB/oHbPDyo8AT1ci1xUvBRxbd5IqRHCYy1uovlnA3pb5PXDWEfdifW/V6Hv/tBKOf5G+Fp/PvZlPfz9/rfeZCLQed+CeGp+ZbTV/nvxytbe8Lr+Zw6CZsfFmxPvEK2NDSGjL/cY3gtI3Q2b9dPPj6gHuKl54MhfauO8AT1k7pV5uOKb/O6UPyteSfPa8WTsF8Svxvnn3lnCNu/LMx81qzbYa+bbwG7G3qfc0h4Gs9+NmVB3l82N/WR5SWEp8nQ+ipWN8OvT4TiIdyn16VZ6Asfh/5v3QRGTLwveH8HBybhCeolNb/KJxXf5q9aHMP2tPndXaFxu03zkMOHhhg+ziS2u9vbt7aG/m8lE57Gu5914sGAw1PsB90MJ/5Nm+XFW1tn45nMTaH6k/gCJZmbf6A+Du2/zRGeoH5SJ/LbK77NN1ocw+JtQ/E5zmX5z8YT1Xib24Ewc1SxJyH9nMYgvZNvY/OzL93OVzMnzLyl7HGFTszHITyNcj/r1NU+w9PxFm0Uv5jpdkCHxYnQOVU/z2If2p7YnjM+PmC8xA/WvV2EJuEJ6ulE4jiwu8LbuyARPqYCyP+Fxjf7l/ITsMm84nMX8fnOeAtVHCp5f/6zsyH1zXqvt/+kbrncJTzpZ134MfQ/2l5si7vT2uB6n1/AvJv37Rd5/VqBY9JniXY64eMDxkP89isOrfqwy9AkPEE97UocB05WeHu3FBy7ro5Ie6dGN9zf47IOhPS388KTfjbM8FQHpxLt9KlmgdEPTXG27an7l+M3ZvGWgzgUbpw35FfhCUhIPTtzrsLb+33Bseu/I9DWqwu2fWOPy/skpG8nW1yBfY0hY7KpRik8jXI/E57Kdz70/5wiUDF/htej+MQHWZckfua08AQ0GbVRpO4VHLveHoG2PlCw7b2GikUFy9umW9e6nwlP5UvdIrtBs8Boiw+urmrzM0uFJ6CDE/BHFd3Wd0PxPDCjIDWy4WSfy0yNdnZWt651PxOeypcalXCJZoF6+FN4Apo0Pxj/qqLbubvguPX1iLRzaqqIP/pc5s3EMu/o0rXuZ8JTfY+RwABcFp6AJqlvVZdWcDsvFBy31o5AG88Ng5nwM3VMjyd2E7p1LfuZ8FS+xYk2eqhZoD4uCU8zzMk/LFK1VZehpseFjRXczmeJ7fxnRNp4bcExt9/BOc4XLHelbl3LfiY8lW/jAL70AISnkTa3RXv4EKEOUsPw7qzYNhaNVHd+RNp4U8H2n+pzuUUDAW3UrWvZz4Sn8u1MtNH3mgWEJ+FJeMLJQZVPDopGqhuVkeV2DOgYc7xgua6a17OfCU/lSw1bv0OzgPAkPAlP1NeHib5/rWLbeCOkn+1ZOCJtXDQIwWd9LvezguWawLOe/Ux4Kt/VRBt9pFlAeBKehCfqa06YOZrUiwpt39sF789fRqiNDxbsw+4BhbK9unUt+5nwVL4XiTA9R7OA8CQ8CU/UW2oag3cqsm2HwmCu2gzTdwX70O+zZbscu/Qz4WlgUnN+mQoAhCfhSXiC5KhtWyqybfcT2/Y8qwUj1L7fDig87XTs0s+Ep4HZGsofIRMQnoQnGAOpZ2dOVGC7ikap+3oM2jfWrj6X67Y9/Ux4GpzvBvCeBYQn4QnGwHuJ/v97Bbbr85Ceg23RiLXvp2G4zzw5watnPxOeyvVHon1WaRYQnoQn4Qmif8LMB6PnaZZSbA2DubKxP9RraG2Ep2GeG7xyjgQIT8ITFLmQeA9s1iyl2FhwjDnZ53JPFiz3E02O8NSXzYm2uaBZQHgSnoSnYVuW1faszoTGXEJPs5rM6mVoDAn7MKuLWX2R1RLNNVS7BnByT8NbBceYM30u90zBcldqcoSnvqSed9qtWUB4Ep6Ep2GIISjeXnSrTf9rrhiqDmq+WT3Bv6dZSvMq0b4/9LnMiyE9qeuE5kZ46su9RNu8pVlAeBKehKdBinNknAqNq0rT2/V6aFx9WjztNdid97/U63BKUw6NB6QH52aibX/uc5nXgnloEJ7KtjLRLjc1CwhPwpPwNCgxFMV5bZq/aY/f5H3U4vf2tHgtNmjWofgy0faHNUspzg3gmJv6wuGspkZ46svhRLt8qVlAeBKehKdBiKOKPUm0Zby9qN1kk0tbvBY/aNqhWJ5o+9uapRQ7Cvr23JKPXds1NcJTX24n2mWFZgHhSXgSnsq0MKvzJbSjvjn7fk+0/3uapW/LCvr2hz0ub23B8jyXgfDUu/cTbfKbrgLCkxNU4alM8Ru5uyW1YdFr8VIzD80Xifb/RrOUIvXc0+c9LutzJ3kIT6U7lmiT/+oqIDwJT8JTWeK35k8L2u9yl8ta1uK1eKGph2ZBmDnIx9/BCG5l2BfKmzsmNS/XXk2M8NSzeIxrvu08HgsX6iogPAlPwlMZPs5DTart7oT2zzg129bitTDS0XB9n3gNdmiWvi0pCKa9nOQ9c5KH8FSq1HOJ3+smIDwJT8JTWcHpZSien6mXh2svtngtTmjyofpP4jX4VbOU4nSibdd1uYz1wYTGCE9lu5Fojw90ExCehCfhqV//F4qvOMXa38My4y17r1os80PNPnTXE6/Das3St+WJvn6+y2VcDjOvOr2jaenSzz73/md1oi2u6yKA8CQ89SueoP3dos1u9bjcEwNYJv1JXd24rFlKcaSpXV/loaoTq4K5uChHap6wul7BvJxoi/W6CCA8CU/9mB8azzK16kO93OLwXmh91ckH2OwxbPlgxGeWmm8Rutbh7zb/3q/BYB50b3nB8fZKDdvC8OSA8CQ8DcSZNv3nfI/tf7vFMk9r9lm1zsnVwMTBI241te3XbX7neJg5gfESTUkPrhQcc+MXWau1RdfPIQLCk/AkPL1ha5u+081tR9OdbbHMP7Kap+ln3U+J12atZinFokT7/hBmPr/0buL4/VP++9CJOaFx1fjTkJ5vbHo9z+poVhvzPjbOVzZTk01f012AUQxP69ts6zhV1YdCjR+ej9vsQy9z1XzVYnl/ZbXUW7YSVoWZt1UaOr5cccLbR2HmcP8/hpm3yj4KvU+sSz1dKOFzaueYtk1zkHyVH/MAhCfhqWcnOtiHbp91OtpiWXcEp8o5lnidnMCXK367H6/wxqux8Xa+OKLlZP7f+OdzWW0Onm+CMr+0aD6uHdMsgPAkPPVjZWg9mEO3D9bOy08Ci5YVRzxa4K1aOXGwkAdNr9U/Qi4wot7K6mnTMe2+zx9AeBKeBt1nYu3ucFnx6lTRaH3xHvsvvEUrzdDlwLgwNDkgPAlPpVvZwbbHyTnbDeqwODRGCSu6ghU/xEzwORqO9xGeAapgd+I4dlyzAMKT8NSvkx1s+7kWvx9HCIv3j78Ixbf7fehtOVLi6JTNw2vHq4YrNA0wAlYkPpPiMW2OpgGEJ+Gp35PkFx1s+4am34sj8+3K6pcWv3NVaBpp8Sph87MCd4NnBYBqi8eov5qOXfFY9ramAcYhPA0zJJjnaaZPOwhOj/Kfjbf3xeeV4rwzRbfm3QuNocndnjceUl9umDwXqLIfw8xhyU2GCwhPwlMpLncQnh6GmSOwNU9yGwPTB956Y2lX4jU/oVmACvo2eF4TEJ6EpwGJ88i8DN3dehjno7met9mWrBZ6u9XCwURf+FKzABU/Th3ULIDwJDyV5aMOwlKc42dvaEzauSKYuLPOvkr0j72aBaiAPYnj0xHNAghPwlOZ9nYQnk55OzHNodC4+ji99mkWYBbtSxyXDmsWQHgSnsp2oYPwtMXbCQAA4Ul4qnt4ut5BeFrp7QQAgPAkPNU9PP3TQXgyoSAAAMKT8FT78DTZQXgCAADhSXiqfXh6JTwBACA8CU/CU3uuPAEAIDwJT8JTBzp55mnpgNa9OKtN3qoAAAhPwtMo+DHMzlDlq7K6ny//I29XAABm0xXhSXjqwLEOwtPpkte5Ke9/cdm/BKP5AQAwy+4KT8JTB9Z1EJ5eZvVWSes7Om25N7Na6K0KAMBsmh/aj6IW/31CeKp9eIoedBCgLvS5jmVZ3Zi2vNtZLfFWBQBgtu3u4GQ41jrhSXjK7O2wvxzscfmfhzcHpvhdcAIAoAoWZHWvw5Phn4Qn4Sk0rkDe7rDPnA2NUfI6EcP5zabfv5L3UQAAmFVxSOnrHZ4ETw8Ndbl9T3gqtjyrpx32medZncjqk6YgNDcPTAcSYexV/vcAADBrFuUnsd/lJ7X/9lBxyOjDWW3IT4CFp3pa00WA6qbi1af3NS8AAMO2NqvH+Unu5ABOdP/Nl/s0X89W4alW3gmNZ5LK6Ed/ZfWpJgUAYLasH1BgKqqdwlMtxdBzt4f+Eoc1vxwaczlNaEYAABCe6mJ1VoeyupTVw6xehMaVyVhxBL3b+b8dCY3bR014CwAAwhMAAIDwJDwBAABMC0+TBXVc8wAA4+T/AdRENjehnLOYAAABXnRFWHRNYXRoTUwAPG1hdGggeG1sbnM9Imh0dHA6Ly93d3cudzMub3JnLzE5OTgvTWF0aC9NYXRoTUwiPjxtc3R5bGUgbWF0aHNpemU9IjE2cHgiPjxtaT5wPC9taT48bW8+PTwvbW8+PG1mcmFjPjxtbj4xPC9tbj48bXJvdz48bW4+MTwvbW4+PG1vPis8L21vPjxtc3VwPjxtaT5lPC9taT48bXJvdz48bW8+LTwvbW8+PG1mZW5jZWQ+PG1yb3c+PG1zdWI+PG1pPiYjeDNCMjs8L21pPjxtbj4wPC9tbj48L21zdWI+PG1vPis8L21vPjxtc3ViPjxtaT4mI3gzQjI7PC9taT48bW4+MTwvbW4+PC9tc3ViPjxtaT54PC9taT48L21yb3c+PC9tZmVuY2VkPjwvbXJvdz48L21zdXA+PC9tcm93PjwvbWZyYWM+PC9tc3R5bGU+PC9tYXRoPooc3X8AAAAASUVORK5CYII=\&quot;,\&quot;slideId\&quot;:259,\&quot;accessibleText\&quot;:\&quot;p equals fraction numerator 1 over denominator 1 plus e to the power of negative open parentheses beta subscript 0 plus beta subscript 1 x close parentheses end exponent end fraction\&quot;,\&quot;imageHeight\&quot;:28.972972972972972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409</Words>
  <Application>Microsoft Macintosh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Inter</vt:lpstr>
      <vt:lpstr>Roboto</vt:lpstr>
      <vt:lpstr>Office Theme</vt:lpstr>
      <vt:lpstr>PowerPoint Presentation</vt:lpstr>
      <vt:lpstr>Logistic Regression</vt:lpstr>
      <vt:lpstr>Logistic Regression Continued</vt:lpstr>
      <vt:lpstr>Confusion!</vt:lpstr>
      <vt:lpstr>Receiver Operating Characteristic Curve(ROC)</vt:lpstr>
      <vt:lpstr>Random Forest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William Ratcliff</dc:creator>
  <cp:lastModifiedBy>William Ratcliff</cp:lastModifiedBy>
  <cp:revision>7</cp:revision>
  <dcterms:created xsi:type="dcterms:W3CDTF">2024-03-03T05:13:09Z</dcterms:created>
  <dcterms:modified xsi:type="dcterms:W3CDTF">2024-03-03T07:18:45Z</dcterms:modified>
</cp:coreProperties>
</file>